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64" r:id="rId4"/>
    <p:sldId id="261" r:id="rId5"/>
    <p:sldId id="262" r:id="rId6"/>
    <p:sldId id="259" r:id="rId7"/>
    <p:sldId id="260" r:id="rId8"/>
    <p:sldId id="258" r:id="rId9"/>
    <p:sldId id="265" r:id="rId10"/>
    <p:sldId id="267" r:id="rId11"/>
    <p:sldId id="268"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991" autoAdjust="0"/>
  </p:normalViewPr>
  <p:slideViewPr>
    <p:cSldViewPr>
      <p:cViewPr varScale="1">
        <p:scale>
          <a:sx n="63" d="100"/>
          <a:sy n="63" d="100"/>
        </p:scale>
        <p:origin x="-72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9A9002-90F1-44BA-BF3F-8147D01BD948}" type="datetimeFigureOut">
              <a:rPr lang="en-US" smtClean="0"/>
              <a:t>9/9/2011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92E3E7-055E-47BA-9566-FBC441A2BEC3}" type="slidenum">
              <a:rPr lang="en-US" smtClean="0"/>
              <a:t>‹#›</a:t>
            </a:fld>
            <a:endParaRPr lang="en-US"/>
          </a:p>
        </p:txBody>
      </p:sp>
    </p:spTree>
    <p:extLst>
      <p:ext uri="{BB962C8B-B14F-4D97-AF65-F5344CB8AC3E}">
        <p14:creationId xmlns:p14="http://schemas.microsoft.com/office/powerpoint/2010/main" val="2303336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92E3E7-055E-47BA-9566-FBC441A2BEC3}" type="slidenum">
              <a:rPr lang="en-US" smtClean="0"/>
              <a:t>1</a:t>
            </a:fld>
            <a:endParaRPr lang="en-US"/>
          </a:p>
        </p:txBody>
      </p:sp>
    </p:spTree>
    <p:extLst>
      <p:ext uri="{BB962C8B-B14F-4D97-AF65-F5344CB8AC3E}">
        <p14:creationId xmlns:p14="http://schemas.microsoft.com/office/powerpoint/2010/main" val="38189664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3F7A20-B06C-4C27-A1F5-E5A9F002A6C7}" type="slidenum">
              <a:rPr lang="en-US" smtClean="0"/>
              <a:pPr/>
              <a:t>10</a:t>
            </a:fld>
            <a:endParaRPr lang="en-US"/>
          </a:p>
        </p:txBody>
      </p:sp>
    </p:spTree>
    <p:extLst>
      <p:ext uri="{BB962C8B-B14F-4D97-AF65-F5344CB8AC3E}">
        <p14:creationId xmlns:p14="http://schemas.microsoft.com/office/powerpoint/2010/main" val="13147555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3F7A20-B06C-4C27-A1F5-E5A9F002A6C7}" type="slidenum">
              <a:rPr lang="en-US" smtClean="0"/>
              <a:pPr/>
              <a:t>11</a:t>
            </a:fld>
            <a:endParaRPr lang="en-US"/>
          </a:p>
        </p:txBody>
      </p:sp>
    </p:spTree>
    <p:extLst>
      <p:ext uri="{BB962C8B-B14F-4D97-AF65-F5344CB8AC3E}">
        <p14:creationId xmlns:p14="http://schemas.microsoft.com/office/powerpoint/2010/main" val="2440566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92E3E7-055E-47BA-9566-FBC441A2BEC3}" type="slidenum">
              <a:rPr lang="en-US" smtClean="0"/>
              <a:t>12</a:t>
            </a:fld>
            <a:endParaRPr lang="en-US"/>
          </a:p>
        </p:txBody>
      </p:sp>
    </p:spTree>
    <p:extLst>
      <p:ext uri="{BB962C8B-B14F-4D97-AF65-F5344CB8AC3E}">
        <p14:creationId xmlns:p14="http://schemas.microsoft.com/office/powerpoint/2010/main" val="3818966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92E3E7-055E-47BA-9566-FBC441A2BEC3}" type="slidenum">
              <a:rPr lang="en-US" smtClean="0"/>
              <a:t>2</a:t>
            </a:fld>
            <a:endParaRPr lang="en-US"/>
          </a:p>
        </p:txBody>
      </p:sp>
    </p:spTree>
    <p:extLst>
      <p:ext uri="{BB962C8B-B14F-4D97-AF65-F5344CB8AC3E}">
        <p14:creationId xmlns:p14="http://schemas.microsoft.com/office/powerpoint/2010/main" val="1413442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92E3E7-055E-47BA-9566-FBC441A2BEC3}" type="slidenum">
              <a:rPr lang="en-US" smtClean="0"/>
              <a:t>3</a:t>
            </a:fld>
            <a:endParaRPr lang="en-US"/>
          </a:p>
        </p:txBody>
      </p:sp>
    </p:spTree>
    <p:extLst>
      <p:ext uri="{BB962C8B-B14F-4D97-AF65-F5344CB8AC3E}">
        <p14:creationId xmlns:p14="http://schemas.microsoft.com/office/powerpoint/2010/main" val="67715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92E3E7-055E-47BA-9566-FBC441A2BEC3}" type="slidenum">
              <a:rPr lang="en-US" smtClean="0"/>
              <a:t>4</a:t>
            </a:fld>
            <a:endParaRPr lang="en-US"/>
          </a:p>
        </p:txBody>
      </p:sp>
    </p:spTree>
    <p:extLst>
      <p:ext uri="{BB962C8B-B14F-4D97-AF65-F5344CB8AC3E}">
        <p14:creationId xmlns:p14="http://schemas.microsoft.com/office/powerpoint/2010/main" val="4265968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92E3E7-055E-47BA-9566-FBC441A2BEC3}" type="slidenum">
              <a:rPr lang="en-US" smtClean="0"/>
              <a:t>5</a:t>
            </a:fld>
            <a:endParaRPr lang="en-US"/>
          </a:p>
        </p:txBody>
      </p:sp>
    </p:spTree>
    <p:extLst>
      <p:ext uri="{BB962C8B-B14F-4D97-AF65-F5344CB8AC3E}">
        <p14:creationId xmlns:p14="http://schemas.microsoft.com/office/powerpoint/2010/main" val="3374922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92E3E7-055E-47BA-9566-FBC441A2BEC3}" type="slidenum">
              <a:rPr lang="en-US" smtClean="0"/>
              <a:t>6</a:t>
            </a:fld>
            <a:endParaRPr lang="en-US"/>
          </a:p>
        </p:txBody>
      </p:sp>
    </p:spTree>
    <p:extLst>
      <p:ext uri="{BB962C8B-B14F-4D97-AF65-F5344CB8AC3E}">
        <p14:creationId xmlns:p14="http://schemas.microsoft.com/office/powerpoint/2010/main" val="607604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92E3E7-055E-47BA-9566-FBC441A2BEC3}" type="slidenum">
              <a:rPr lang="en-US" smtClean="0"/>
              <a:t>7</a:t>
            </a:fld>
            <a:endParaRPr lang="en-US"/>
          </a:p>
        </p:txBody>
      </p:sp>
    </p:spTree>
    <p:extLst>
      <p:ext uri="{BB962C8B-B14F-4D97-AF65-F5344CB8AC3E}">
        <p14:creationId xmlns:p14="http://schemas.microsoft.com/office/powerpoint/2010/main" val="2246664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the Teacher Working Conditions</a:t>
            </a:r>
            <a:r>
              <a:rPr lang="en-US" baseline="0" dirty="0" smtClean="0"/>
              <a:t> Survey is the main source of data for this artifact, you are also asked to include “other” data. </a:t>
            </a:r>
            <a:r>
              <a:rPr lang="en-US" dirty="0" smtClean="0"/>
              <a:t>So, what might be examples of “other data” to use in addition to the Teacher</a:t>
            </a:r>
            <a:r>
              <a:rPr lang="en-US" baseline="0" dirty="0" smtClean="0"/>
              <a:t> Working Conditions Survey. Some data that would align nicely with the constructs measured in the Teacher Working Conditions Survey would be: the results of your needs assessment from Artifact 3A that you will be working on during this module, your school’s schedule, your departmental or grade level budget or resource allocation, your school’s discipline report, and any professional development initiatives your school might be a part of this year.</a:t>
            </a:r>
            <a:endParaRPr lang="en-US" dirty="0"/>
          </a:p>
        </p:txBody>
      </p:sp>
      <p:sp>
        <p:nvSpPr>
          <p:cNvPr id="4" name="Slide Number Placeholder 3"/>
          <p:cNvSpPr>
            <a:spLocks noGrp="1"/>
          </p:cNvSpPr>
          <p:nvPr>
            <p:ph type="sldNum" sz="quarter" idx="10"/>
          </p:nvPr>
        </p:nvSpPr>
        <p:spPr/>
        <p:txBody>
          <a:bodyPr/>
          <a:lstStyle/>
          <a:p>
            <a:fld id="{CA92E3E7-055E-47BA-9566-FBC441A2BEC3}" type="slidenum">
              <a:rPr lang="en-US" smtClean="0"/>
              <a:t>8</a:t>
            </a:fld>
            <a:endParaRPr lang="en-US"/>
          </a:p>
        </p:txBody>
      </p:sp>
    </p:spTree>
    <p:extLst>
      <p:ext uri="{BB962C8B-B14F-4D97-AF65-F5344CB8AC3E}">
        <p14:creationId xmlns:p14="http://schemas.microsoft.com/office/powerpoint/2010/main" val="830576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3F7A20-B06C-4C27-A1F5-E5A9F002A6C7}" type="slidenum">
              <a:rPr lang="en-US" smtClean="0"/>
              <a:pPr/>
              <a:t>9</a:t>
            </a:fld>
            <a:endParaRPr lang="en-US"/>
          </a:p>
        </p:txBody>
      </p:sp>
    </p:spTree>
    <p:extLst>
      <p:ext uri="{BB962C8B-B14F-4D97-AF65-F5344CB8AC3E}">
        <p14:creationId xmlns:p14="http://schemas.microsoft.com/office/powerpoint/2010/main" val="2829424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23931A9-BF37-45AD-835B-8CC96D031647}" type="datetimeFigureOut">
              <a:rPr lang="en-US" smtClean="0"/>
              <a:t>9/9/2011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6CDEFE7-4357-41A5-A0AA-8A40DB8ADC6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3931A9-BF37-45AD-835B-8CC96D031647}" type="datetimeFigureOut">
              <a:rPr lang="en-US" smtClean="0"/>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DEFE7-4357-41A5-A0AA-8A40DB8ADC6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3931A9-BF37-45AD-835B-8CC96D031647}" type="datetimeFigureOut">
              <a:rPr lang="en-US" smtClean="0"/>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DEFE7-4357-41A5-A0AA-8A40DB8ADC6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23931A9-BF37-45AD-835B-8CC96D031647}" type="datetimeFigureOut">
              <a:rPr lang="en-US" smtClean="0"/>
              <a:t>9/9/2011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D6CDEFE7-4357-41A5-A0AA-8A40DB8ADC6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23931A9-BF37-45AD-835B-8CC96D031647}" type="datetimeFigureOut">
              <a:rPr lang="en-US" smtClean="0"/>
              <a:t>9/9/2011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D6CDEFE7-4357-41A5-A0AA-8A40DB8ADC6C}"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23931A9-BF37-45AD-835B-8CC96D031647}" type="datetimeFigureOut">
              <a:rPr lang="en-US" smtClean="0"/>
              <a:t>9/9/2011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6CDEFE7-4357-41A5-A0AA-8A40DB8ADC6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23931A9-BF37-45AD-835B-8CC96D031647}" type="datetimeFigureOut">
              <a:rPr lang="en-US" smtClean="0"/>
              <a:t>9/9/2011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D6CDEFE7-4357-41A5-A0AA-8A40DB8ADC6C}"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23931A9-BF37-45AD-835B-8CC96D031647}" type="datetimeFigureOut">
              <a:rPr lang="en-US" smtClean="0"/>
              <a:t>9/9/2011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DEFE7-4357-41A5-A0AA-8A40DB8ADC6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23931A9-BF37-45AD-835B-8CC96D031647}" type="datetimeFigureOut">
              <a:rPr lang="en-US" smtClean="0"/>
              <a:t>9/9/2011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DEFE7-4357-41A5-A0AA-8A40DB8ADC6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23931A9-BF37-45AD-835B-8CC96D031647}" type="datetimeFigureOut">
              <a:rPr lang="en-US" smtClean="0"/>
              <a:t>9/9/2011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DEFE7-4357-41A5-A0AA-8A40DB8ADC6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23931A9-BF37-45AD-835B-8CC96D031647}" type="datetimeFigureOut">
              <a:rPr lang="en-US" smtClean="0"/>
              <a:t>9/9/2011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6CDEFE7-4357-41A5-A0AA-8A40DB8ADC6C}"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23931A9-BF37-45AD-835B-8CC96D031647}" type="datetimeFigureOut">
              <a:rPr lang="en-US" smtClean="0"/>
              <a:t>9/9/2011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6CDEFE7-4357-41A5-A0AA-8A40DB8ADC6C}"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ncteachingconditions.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ncteachingconditions.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ncteachingconditions.org/2010drill-down-tool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Artifacts%203A%20and%206C%20Expectations%20and%20Evidences.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Artifact 6C:  Teacher Working Conditions Survey Analysis Project</a:t>
            </a:r>
            <a:endParaRPr lang="en-US" dirty="0"/>
          </a:p>
        </p:txBody>
      </p:sp>
      <p:sp>
        <p:nvSpPr>
          <p:cNvPr id="3" name="Subtitle 2"/>
          <p:cNvSpPr>
            <a:spLocks noGrp="1"/>
          </p:cNvSpPr>
          <p:nvPr>
            <p:ph type="subTitle" idx="1"/>
          </p:nvPr>
        </p:nvSpPr>
        <p:spPr/>
        <p:txBody>
          <a:bodyPr/>
          <a:lstStyle/>
          <a:p>
            <a:r>
              <a:rPr lang="en-US" dirty="0" smtClean="0"/>
              <a:t>Module Two</a:t>
            </a:r>
            <a:endParaRPr lang="en-US" dirty="0"/>
          </a:p>
        </p:txBody>
      </p:sp>
    </p:spTree>
    <p:extLst>
      <p:ext uri="{BB962C8B-B14F-4D97-AF65-F5344CB8AC3E}">
        <p14:creationId xmlns:p14="http://schemas.microsoft.com/office/powerpoint/2010/main" val="37277824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Due Date</a:t>
            </a:r>
            <a:endParaRPr lang="en-US" dirty="0"/>
          </a:p>
        </p:txBody>
      </p:sp>
      <p:sp>
        <p:nvSpPr>
          <p:cNvPr id="3" name="Content Placeholder 2"/>
          <p:cNvSpPr>
            <a:spLocks noGrp="1"/>
          </p:cNvSpPr>
          <p:nvPr>
            <p:ph idx="1"/>
          </p:nvPr>
        </p:nvSpPr>
        <p:spPr/>
        <p:txBody>
          <a:bodyPr/>
          <a:lstStyle/>
          <a:p>
            <a:r>
              <a:rPr lang="en-US" dirty="0" smtClean="0"/>
              <a:t>September 25, 2011</a:t>
            </a:r>
          </a:p>
          <a:p>
            <a:endParaRPr lang="en-US" dirty="0"/>
          </a:p>
        </p:txBody>
      </p:sp>
    </p:spTree>
    <p:extLst>
      <p:ext uri="{BB962C8B-B14F-4D97-AF65-F5344CB8AC3E}">
        <p14:creationId xmlns:p14="http://schemas.microsoft.com/office/powerpoint/2010/main" val="31799999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Submit to instructor and to </a:t>
            </a:r>
            <a:r>
              <a:rPr lang="en-US" dirty="0" err="1" smtClean="0"/>
              <a:t>TaskStream</a:t>
            </a:r>
            <a:endParaRPr lang="en-US" dirty="0"/>
          </a:p>
        </p:txBody>
      </p:sp>
      <p:sp>
        <p:nvSpPr>
          <p:cNvPr id="3" name="Content Placeholder 2"/>
          <p:cNvSpPr>
            <a:spLocks noGrp="1"/>
          </p:cNvSpPr>
          <p:nvPr>
            <p:ph idx="1"/>
          </p:nvPr>
        </p:nvSpPr>
        <p:spPr/>
        <p:txBody>
          <a:bodyPr/>
          <a:lstStyle/>
          <a:p>
            <a:r>
              <a:rPr lang="en-US" dirty="0" smtClean="0"/>
              <a:t>This artifact will be submitted to me to grade. </a:t>
            </a:r>
          </a:p>
          <a:p>
            <a:r>
              <a:rPr lang="en-US" dirty="0" smtClean="0"/>
              <a:t>After I have graded it and returned it to you with suggestions for revisions, you should make revisions and then upload into </a:t>
            </a:r>
            <a:r>
              <a:rPr lang="en-US" dirty="0" err="1" smtClean="0"/>
              <a:t>TaskStream</a:t>
            </a:r>
            <a:r>
              <a:rPr lang="en-US" dirty="0" smtClean="0"/>
              <a:t>.</a:t>
            </a:r>
            <a:endParaRPr lang="en-US" dirty="0"/>
          </a:p>
        </p:txBody>
      </p:sp>
    </p:spTree>
    <p:extLst>
      <p:ext uri="{BB962C8B-B14F-4D97-AF65-F5344CB8AC3E}">
        <p14:creationId xmlns:p14="http://schemas.microsoft.com/office/powerpoint/2010/main" val="23821753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Artifact 6C:  Teacher Working Conditions Survey Analysis Project</a:t>
            </a:r>
            <a:endParaRPr lang="en-US" dirty="0"/>
          </a:p>
        </p:txBody>
      </p:sp>
      <p:sp>
        <p:nvSpPr>
          <p:cNvPr id="3" name="Subtitle 2"/>
          <p:cNvSpPr>
            <a:spLocks noGrp="1"/>
          </p:cNvSpPr>
          <p:nvPr>
            <p:ph type="subTitle" idx="1"/>
          </p:nvPr>
        </p:nvSpPr>
        <p:spPr/>
        <p:txBody>
          <a:bodyPr/>
          <a:lstStyle/>
          <a:p>
            <a:r>
              <a:rPr lang="en-US" dirty="0" smtClean="0"/>
              <a:t>Module Two</a:t>
            </a:r>
            <a:endParaRPr lang="en-US" dirty="0"/>
          </a:p>
        </p:txBody>
      </p:sp>
    </p:spTree>
    <p:extLst>
      <p:ext uri="{BB962C8B-B14F-4D97-AF65-F5344CB8AC3E}">
        <p14:creationId xmlns:p14="http://schemas.microsoft.com/office/powerpoint/2010/main" val="2636762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NC Teacher Conditions Survey Site</a:t>
            </a:r>
            <a:endParaRPr lang="en-US" dirty="0"/>
          </a:p>
        </p:txBody>
      </p:sp>
      <p:sp>
        <p:nvSpPr>
          <p:cNvPr id="3" name="Content Placeholder 2"/>
          <p:cNvSpPr>
            <a:spLocks noGrp="1"/>
          </p:cNvSpPr>
          <p:nvPr>
            <p:ph idx="1"/>
          </p:nvPr>
        </p:nvSpPr>
        <p:spPr/>
        <p:txBody>
          <a:bodyPr/>
          <a:lstStyle/>
          <a:p>
            <a:r>
              <a:rPr lang="en-US" dirty="0">
                <a:hlinkClick r:id="rId3"/>
              </a:rPr>
              <a:t>http://ncteachingconditions.org</a:t>
            </a:r>
            <a:r>
              <a:rPr lang="en-US" dirty="0" smtClean="0">
                <a:hlinkClick r:id="rId3"/>
              </a:rPr>
              <a:t>/</a:t>
            </a:r>
            <a:endParaRPr lang="en-US" dirty="0" smtClean="0"/>
          </a:p>
          <a:p>
            <a:endParaRPr lang="en-US" dirty="0"/>
          </a:p>
        </p:txBody>
      </p:sp>
    </p:spTree>
    <p:extLst>
      <p:ext uri="{BB962C8B-B14F-4D97-AF65-F5344CB8AC3E}">
        <p14:creationId xmlns:p14="http://schemas.microsoft.com/office/powerpoint/2010/main" val="3095860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Eight NC Teacher Working Conditions Constructs</a:t>
            </a:r>
            <a:br>
              <a:rPr lang="en-US" dirty="0"/>
            </a:b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t>Time</a:t>
            </a:r>
            <a:r>
              <a:rPr lang="en-US" dirty="0" smtClean="0"/>
              <a:t>—Available </a:t>
            </a:r>
            <a:r>
              <a:rPr lang="en-US" dirty="0"/>
              <a:t>time to plan, collaborate and provide instruction and eliminating barriers to maximize instructional </a:t>
            </a:r>
            <a:r>
              <a:rPr lang="en-US" dirty="0" smtClean="0"/>
              <a:t>time during </a:t>
            </a:r>
            <a:r>
              <a:rPr lang="en-US" dirty="0"/>
              <a:t>the school day.</a:t>
            </a:r>
          </a:p>
          <a:p>
            <a:r>
              <a:rPr lang="en-US" b="1" dirty="0"/>
              <a:t>Facilities and Resources</a:t>
            </a:r>
            <a:r>
              <a:rPr lang="en-US" dirty="0"/>
              <a:t>—Availability of instructional, technology, office, communication, and school resources to teachers.</a:t>
            </a:r>
          </a:p>
          <a:p>
            <a:r>
              <a:rPr lang="en-US" b="1" dirty="0"/>
              <a:t>Community Support and Involvemen</a:t>
            </a:r>
            <a:r>
              <a:rPr lang="en-US" dirty="0"/>
              <a:t>t—Community and parent/guardian communication and influence in the school.</a:t>
            </a:r>
          </a:p>
          <a:p>
            <a:r>
              <a:rPr lang="en-US" b="1" dirty="0"/>
              <a:t>Managing Student Conduct</a:t>
            </a:r>
            <a:r>
              <a:rPr lang="en-US" dirty="0"/>
              <a:t>—Policies and practices to address student conduct issues and ensure a safe school environment.</a:t>
            </a:r>
          </a:p>
          <a:p>
            <a:r>
              <a:rPr lang="en-US" b="1" dirty="0"/>
              <a:t>Teacher Leadership</a:t>
            </a:r>
            <a:r>
              <a:rPr lang="en-US" dirty="0"/>
              <a:t>—Teacher involvement in decisions that impact classroom and school practices.</a:t>
            </a:r>
          </a:p>
          <a:p>
            <a:r>
              <a:rPr lang="en-US" b="1" dirty="0"/>
              <a:t>School Leadership</a:t>
            </a:r>
            <a:r>
              <a:rPr lang="en-US" dirty="0"/>
              <a:t>—The ability of school leadership to create trusting, supportive environments and address </a:t>
            </a:r>
            <a:r>
              <a:rPr lang="en-US" dirty="0" smtClean="0"/>
              <a:t>teacher concerns</a:t>
            </a:r>
            <a:r>
              <a:rPr lang="en-US" dirty="0"/>
              <a:t>.</a:t>
            </a:r>
          </a:p>
          <a:p>
            <a:r>
              <a:rPr lang="en-US" b="1" dirty="0"/>
              <a:t>Professional Development</a:t>
            </a:r>
            <a:r>
              <a:rPr lang="en-US" dirty="0"/>
              <a:t>—Availability and quality of learning opportunities for educators to enhance their teaching.</a:t>
            </a:r>
          </a:p>
          <a:p>
            <a:r>
              <a:rPr lang="en-US" b="1" dirty="0"/>
              <a:t>Instructional Practices and Support</a:t>
            </a:r>
            <a:r>
              <a:rPr lang="en-US" dirty="0"/>
              <a:t>— Data and support available to teachers to improve instruction and </a:t>
            </a:r>
            <a:r>
              <a:rPr lang="en-US" dirty="0" smtClean="0"/>
              <a:t>student learning</a:t>
            </a:r>
            <a:r>
              <a:rPr lang="en-US" dirty="0"/>
              <a:t>.</a:t>
            </a:r>
          </a:p>
        </p:txBody>
      </p:sp>
    </p:spTree>
    <p:extLst>
      <p:ext uri="{BB962C8B-B14F-4D97-AF65-F5344CB8AC3E}">
        <p14:creationId xmlns:p14="http://schemas.microsoft.com/office/powerpoint/2010/main" val="3156129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Working Conditions Site</a:t>
            </a:r>
            <a:endParaRPr lang="en-US" dirty="0"/>
          </a:p>
        </p:txBody>
      </p:sp>
      <p:sp>
        <p:nvSpPr>
          <p:cNvPr id="3" name="Content Placeholder 2"/>
          <p:cNvSpPr>
            <a:spLocks noGrp="1"/>
          </p:cNvSpPr>
          <p:nvPr>
            <p:ph idx="1"/>
          </p:nvPr>
        </p:nvSpPr>
        <p:spPr/>
        <p:txBody>
          <a:bodyPr>
            <a:normAutofit fontScale="77500" lnSpcReduction="20000"/>
          </a:bodyPr>
          <a:lstStyle/>
          <a:p>
            <a:r>
              <a:rPr lang="en-US" b="1" dirty="0"/>
              <a:t>New reporting for results! </a:t>
            </a:r>
            <a:r>
              <a:rPr lang="en-US" dirty="0"/>
              <a:t>This year on the results page are icons beside your school's name that show your data in three new ways: </a:t>
            </a:r>
          </a:p>
          <a:p>
            <a:r>
              <a:rPr lang="en-US" b="1" dirty="0"/>
              <a:t>Detailed Results</a:t>
            </a:r>
            <a:r>
              <a:rPr lang="en-US" dirty="0"/>
              <a:t> for your school are presented that show your school's results in a bar with colors that indicate the response breakdown for each question on the survey. The district and state results are also shown for each question for comparison. </a:t>
            </a:r>
          </a:p>
          <a:p>
            <a:r>
              <a:rPr lang="en-US" b="1" dirty="0"/>
              <a:t>Summary Results</a:t>
            </a:r>
            <a:r>
              <a:rPr lang="en-US" dirty="0"/>
              <a:t> are presented for your school as a snapshot view in each of the main constructs of the survey. </a:t>
            </a:r>
          </a:p>
          <a:p>
            <a:r>
              <a:rPr lang="en-US" b="1" dirty="0"/>
              <a:t>Summary Comparison Results</a:t>
            </a:r>
            <a:r>
              <a:rPr lang="en-US" dirty="0"/>
              <a:t> are provided to you this year so that you may compare to the 2008 results to determine areas of growth. </a:t>
            </a:r>
          </a:p>
          <a:p>
            <a:endParaRPr lang="en-US" dirty="0"/>
          </a:p>
        </p:txBody>
      </p:sp>
    </p:spTree>
    <p:extLst>
      <p:ext uri="{BB962C8B-B14F-4D97-AF65-F5344CB8AC3E}">
        <p14:creationId xmlns:p14="http://schemas.microsoft.com/office/powerpoint/2010/main" val="33276264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NC Teacher Conditions Survey Site</a:t>
            </a:r>
          </a:p>
        </p:txBody>
      </p:sp>
      <p:sp>
        <p:nvSpPr>
          <p:cNvPr id="3" name="Content Placeholder 2"/>
          <p:cNvSpPr>
            <a:spLocks noGrp="1"/>
          </p:cNvSpPr>
          <p:nvPr>
            <p:ph idx="1"/>
          </p:nvPr>
        </p:nvSpPr>
        <p:spPr/>
        <p:txBody>
          <a:bodyPr>
            <a:normAutofit/>
          </a:bodyPr>
          <a:lstStyle/>
          <a:p>
            <a:pPr marL="0" indent="0">
              <a:buNone/>
            </a:pPr>
            <a:r>
              <a:rPr lang="en-US" dirty="0">
                <a:hlinkClick r:id="rId3"/>
              </a:rPr>
              <a:t>http://ncteachingconditions.org/</a:t>
            </a:r>
            <a:endParaRPr lang="en-US" dirty="0"/>
          </a:p>
          <a:p>
            <a:r>
              <a:rPr lang="en-US" dirty="0" smtClean="0"/>
              <a:t>Illustrate how to access for district and school:</a:t>
            </a:r>
          </a:p>
          <a:p>
            <a:pPr lvl="1"/>
            <a:r>
              <a:rPr lang="en-US" b="1" dirty="0" smtClean="0"/>
              <a:t>Detailed </a:t>
            </a:r>
            <a:r>
              <a:rPr lang="en-US" b="1" dirty="0"/>
              <a:t>Results</a:t>
            </a:r>
            <a:r>
              <a:rPr lang="en-US" dirty="0"/>
              <a:t> </a:t>
            </a:r>
            <a:endParaRPr lang="en-US" dirty="0" smtClean="0"/>
          </a:p>
          <a:p>
            <a:pPr lvl="1"/>
            <a:r>
              <a:rPr lang="en-US" b="1" dirty="0" smtClean="0"/>
              <a:t>Summary </a:t>
            </a:r>
            <a:r>
              <a:rPr lang="en-US" b="1" dirty="0"/>
              <a:t>Results</a:t>
            </a:r>
            <a:r>
              <a:rPr lang="en-US" dirty="0"/>
              <a:t> </a:t>
            </a:r>
            <a:endParaRPr lang="en-US" dirty="0" smtClean="0"/>
          </a:p>
          <a:p>
            <a:pPr lvl="1"/>
            <a:r>
              <a:rPr lang="en-US" b="1" dirty="0" smtClean="0"/>
              <a:t>Summary </a:t>
            </a:r>
            <a:r>
              <a:rPr lang="en-US" b="1" dirty="0"/>
              <a:t>Comparison </a:t>
            </a:r>
            <a:r>
              <a:rPr lang="en-US" b="1" dirty="0" smtClean="0"/>
              <a:t>Results</a:t>
            </a:r>
            <a:endParaRPr lang="en-US" b="1" dirty="0"/>
          </a:p>
          <a:p>
            <a:r>
              <a:rPr lang="en-US" dirty="0" smtClean="0"/>
              <a:t>Illustrate the drill down tools</a:t>
            </a:r>
            <a:endParaRPr lang="en-US" dirty="0" smtClean="0">
              <a:hlinkClick r:id="rId4"/>
            </a:endParaRPr>
          </a:p>
          <a:p>
            <a:pPr lvl="1"/>
            <a:r>
              <a:rPr lang="en-US" dirty="0" smtClean="0">
                <a:hlinkClick r:id="rId4"/>
              </a:rPr>
              <a:t>http</a:t>
            </a:r>
            <a:r>
              <a:rPr lang="en-US" dirty="0">
                <a:hlinkClick r:id="rId4"/>
              </a:rPr>
              <a:t>://</a:t>
            </a:r>
            <a:r>
              <a:rPr lang="en-US" dirty="0" smtClean="0">
                <a:hlinkClick r:id="rId4"/>
              </a:rPr>
              <a:t>ncteachingconditions.org/2010drill-down-tools</a:t>
            </a:r>
            <a:endParaRPr lang="en-US" dirty="0" smtClean="0"/>
          </a:p>
          <a:p>
            <a:endParaRPr lang="en-US" dirty="0"/>
          </a:p>
        </p:txBody>
      </p:sp>
    </p:spTree>
    <p:extLst>
      <p:ext uri="{BB962C8B-B14F-4D97-AF65-F5344CB8AC3E}">
        <p14:creationId xmlns:p14="http://schemas.microsoft.com/office/powerpoint/2010/main" val="6136242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Artifact 6C: Teacher Working Conditions Survey Analysis Project</a:t>
            </a:r>
            <a:endParaRPr lang="en-US" dirty="0"/>
          </a:p>
        </p:txBody>
      </p:sp>
      <p:sp>
        <p:nvSpPr>
          <p:cNvPr id="3" name="Content Placeholder 2"/>
          <p:cNvSpPr>
            <a:spLocks noGrp="1"/>
          </p:cNvSpPr>
          <p:nvPr>
            <p:ph idx="1"/>
          </p:nvPr>
        </p:nvSpPr>
        <p:spPr/>
        <p:txBody>
          <a:bodyPr>
            <a:normAutofit lnSpcReduction="10000"/>
          </a:bodyPr>
          <a:lstStyle/>
          <a:p>
            <a:r>
              <a:rPr lang="en-US" dirty="0" smtClean="0"/>
              <a:t>Reference pages 77 – 84 of the MELS Handbook</a:t>
            </a:r>
          </a:p>
          <a:p>
            <a:r>
              <a:rPr lang="en-US" dirty="0" smtClean="0"/>
              <a:t>The candidate will lead a team of professional educators in an analysis of the elements of the Teacher Working Conditions Survey (TWCS) and/or other data that are used by the School Improvement Team to draft, monitor, and revise the School Improvement Plan. The candidate will create a visual display that identifies data </a:t>
            </a:r>
            <a:endParaRPr lang="en-US" dirty="0"/>
          </a:p>
        </p:txBody>
      </p:sp>
    </p:spTree>
    <p:extLst>
      <p:ext uri="{BB962C8B-B14F-4D97-AF65-F5344CB8AC3E}">
        <p14:creationId xmlns:p14="http://schemas.microsoft.com/office/powerpoint/2010/main" val="37646934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Artifact 6C</a:t>
            </a:r>
            <a:r>
              <a:rPr lang="en-US" dirty="0" smtClean="0"/>
              <a:t>: (continued)</a:t>
            </a:r>
            <a:endParaRPr lang="en-US" dirty="0"/>
          </a:p>
        </p:txBody>
      </p:sp>
      <p:sp>
        <p:nvSpPr>
          <p:cNvPr id="3" name="Content Placeholder 2"/>
          <p:cNvSpPr>
            <a:spLocks noGrp="1"/>
          </p:cNvSpPr>
          <p:nvPr>
            <p:ph idx="1"/>
          </p:nvPr>
        </p:nvSpPr>
        <p:spPr/>
        <p:txBody>
          <a:bodyPr/>
          <a:lstStyle/>
          <a:p>
            <a:r>
              <a:rPr lang="en-US" dirty="0"/>
              <a:t>s</a:t>
            </a:r>
            <a:r>
              <a:rPr lang="en-US" dirty="0" smtClean="0"/>
              <a:t>ources and clearly identifies findings from each source. The TWCS Analysis Project will include a visual display outlined above, a reflection on the usefulness of the display related to student achievement and school goal attainment, and a class presentation complete with note-taking guide.</a:t>
            </a:r>
            <a:endParaRPr lang="en-US" dirty="0"/>
          </a:p>
        </p:txBody>
      </p:sp>
    </p:spTree>
    <p:extLst>
      <p:ext uri="{BB962C8B-B14F-4D97-AF65-F5344CB8AC3E}">
        <p14:creationId xmlns:p14="http://schemas.microsoft.com/office/powerpoint/2010/main" val="30814065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Evidences and expectations</a:t>
            </a:r>
            <a:endParaRPr lang="en-US" dirty="0"/>
          </a:p>
        </p:txBody>
      </p:sp>
      <p:sp>
        <p:nvSpPr>
          <p:cNvPr id="3" name="Content Placeholder 2"/>
          <p:cNvSpPr>
            <a:spLocks noGrp="1"/>
          </p:cNvSpPr>
          <p:nvPr>
            <p:ph idx="1"/>
          </p:nvPr>
        </p:nvSpPr>
        <p:spPr/>
        <p:txBody>
          <a:bodyPr/>
          <a:lstStyle/>
          <a:p>
            <a:r>
              <a:rPr lang="en-US" dirty="0" smtClean="0">
                <a:hlinkClick r:id="rId3" action="ppaction://hlinkfile"/>
              </a:rPr>
              <a:t>Module 2 Expectations and Evidences</a:t>
            </a:r>
            <a:endParaRPr lang="en-US" dirty="0"/>
          </a:p>
        </p:txBody>
      </p:sp>
    </p:spTree>
    <p:extLst>
      <p:ext uri="{BB962C8B-B14F-4D97-AF65-F5344CB8AC3E}">
        <p14:creationId xmlns:p14="http://schemas.microsoft.com/office/powerpoint/2010/main" val="21168548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Administration</a:t>
            </a:r>
            <a:endParaRPr lang="en-US" dirty="0"/>
          </a:p>
        </p:txBody>
      </p:sp>
      <p:sp>
        <p:nvSpPr>
          <p:cNvPr id="5" name="Content Placeholder 4"/>
          <p:cNvSpPr>
            <a:spLocks noGrp="1"/>
          </p:cNvSpPr>
          <p:nvPr>
            <p:ph idx="1"/>
          </p:nvPr>
        </p:nvSpPr>
        <p:spPr/>
        <p:txBody>
          <a:bodyPr/>
          <a:lstStyle/>
          <a:p>
            <a:r>
              <a:rPr lang="en-US" dirty="0" smtClean="0"/>
              <a:t>Remember to always work closely with your school administrative team as you complete your assignments. Seek their advice as you work through your artifacts.</a:t>
            </a:r>
            <a:endParaRPr lang="en-US" dirty="0"/>
          </a:p>
        </p:txBody>
      </p:sp>
    </p:spTree>
    <p:extLst>
      <p:ext uri="{BB962C8B-B14F-4D97-AF65-F5344CB8AC3E}">
        <p14:creationId xmlns:p14="http://schemas.microsoft.com/office/powerpoint/2010/main" val="18499390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429</TotalTime>
  <Words>663</Words>
  <Application>Microsoft Office PowerPoint</Application>
  <PresentationFormat>On-screen Show (4:3)</PresentationFormat>
  <Paragraphs>55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Trek</vt:lpstr>
      <vt:lpstr>Artifact 6C:  Teacher Working Conditions Survey Analysis Project</vt:lpstr>
      <vt:lpstr>NC Teacher Conditions Survey Site</vt:lpstr>
      <vt:lpstr>The Eight NC Teacher Working Conditions Constructs </vt:lpstr>
      <vt:lpstr>Teacher Working Conditions Site</vt:lpstr>
      <vt:lpstr>NC Teacher Conditions Survey Site</vt:lpstr>
      <vt:lpstr>Artifact 6C: Teacher Working Conditions Survey Analysis Project</vt:lpstr>
      <vt:lpstr>Artifact 6C: (continued)</vt:lpstr>
      <vt:lpstr>Evidences and expectations</vt:lpstr>
      <vt:lpstr>School Administration</vt:lpstr>
      <vt:lpstr>Due Date</vt:lpstr>
      <vt:lpstr>Submit to instructor and to TaskStream</vt:lpstr>
      <vt:lpstr>Artifact 6C:  Teacher Working Conditions Survey Analysis Project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Working Conditions Survey Analysis Project</dc:title>
  <dc:creator>Wendy</dc:creator>
  <cp:lastModifiedBy>Wendy</cp:lastModifiedBy>
  <cp:revision>16</cp:revision>
  <dcterms:created xsi:type="dcterms:W3CDTF">2011-09-06T19:06:41Z</dcterms:created>
  <dcterms:modified xsi:type="dcterms:W3CDTF">2011-09-09T17:26:12Z</dcterms:modified>
</cp:coreProperties>
</file>